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0" r:id="rId3"/>
    <p:sldId id="257" r:id="rId4"/>
    <p:sldId id="258" r:id="rId5"/>
    <p:sldId id="259" r:id="rId6"/>
    <p:sldId id="302" r:id="rId7"/>
    <p:sldId id="303" r:id="rId8"/>
    <p:sldId id="263" r:id="rId9"/>
    <p:sldId id="264" r:id="rId10"/>
    <p:sldId id="265" r:id="rId11"/>
    <p:sldId id="266" r:id="rId12"/>
    <p:sldId id="267" r:id="rId13"/>
    <p:sldId id="268" r:id="rId14"/>
    <p:sldId id="308" r:id="rId15"/>
    <p:sldId id="309" r:id="rId16"/>
    <p:sldId id="299" r:id="rId17"/>
    <p:sldId id="270" r:id="rId18"/>
    <p:sldId id="271" r:id="rId19"/>
    <p:sldId id="273" r:id="rId20"/>
    <p:sldId id="307" r:id="rId21"/>
    <p:sldId id="274" r:id="rId22"/>
    <p:sldId id="275" r:id="rId23"/>
    <p:sldId id="276" r:id="rId24"/>
    <p:sldId id="304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00" r:id="rId39"/>
    <p:sldId id="301" r:id="rId40"/>
    <p:sldId id="291" r:id="rId41"/>
    <p:sldId id="292" r:id="rId42"/>
    <p:sldId id="305" r:id="rId43"/>
    <p:sldId id="293" r:id="rId44"/>
    <p:sldId id="306" r:id="rId45"/>
    <p:sldId id="294" r:id="rId46"/>
    <p:sldId id="295" r:id="rId47"/>
    <p:sldId id="296" r:id="rId48"/>
    <p:sldId id="297" r:id="rId49"/>
    <p:sldId id="29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61" autoAdjust="0"/>
  </p:normalViewPr>
  <p:slideViewPr>
    <p:cSldViewPr>
      <p:cViewPr>
        <p:scale>
          <a:sx n="73" d="100"/>
          <a:sy n="73" d="100"/>
        </p:scale>
        <p:origin x="-744" y="-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93475-40CB-4C85-A132-73A65645A140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E53DF-54E4-40CA-9144-F60CA369F1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2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8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1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0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85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88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73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24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1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04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1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0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3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43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10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55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E53DF-54E4-40CA-9144-F60CA369F12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0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4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43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2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8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4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5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2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4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48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2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5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2C38C-0E9D-400F-ACAE-A9C5AEB7BD71}" type="datetimeFigureOut">
              <a:rPr lang="en-US" smtClean="0"/>
              <a:t>10/14/2013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337C7-DAE8-4454-B1C5-52F34C3D48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23528" y="1916832"/>
            <a:ext cx="2160240" cy="460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>
                <a:latin typeface="Garamond" pitchFamily="18" charset="0"/>
              </a:rPr>
              <a:t/>
            </a:r>
            <a:br>
              <a:rPr lang="en-US" sz="3200" dirty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>ICOM’s </a:t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>23</a:t>
            </a:r>
            <a:r>
              <a:rPr lang="en-US" sz="3200" i="1" baseline="30000" dirty="0" smtClean="0">
                <a:latin typeface="Garamond" pitchFamily="18" charset="0"/>
              </a:rPr>
              <a:t>rd</a:t>
            </a:r>
            <a:r>
              <a:rPr lang="en-US" sz="3200" i="1" dirty="0" smtClean="0">
                <a:latin typeface="Garamond" pitchFamily="18" charset="0"/>
              </a:rPr>
              <a:t> General Conference, </a:t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>Rio de Janeiro, 12-17 August 2013</a:t>
            </a:r>
            <a:endParaRPr lang="en-US" sz="3200" i="1" dirty="0">
              <a:latin typeface="Garamond" pitchFamily="18" charset="0"/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059832" y="4113076"/>
            <a:ext cx="3816424" cy="61206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1772816"/>
            <a:ext cx="6048672" cy="4680520"/>
          </a:xfrm>
          <a:prstGeom prst="rect">
            <a:avLst/>
          </a:prstGeom>
        </p:spPr>
      </p:pic>
      <p:sp>
        <p:nvSpPr>
          <p:cNvPr id="8" name="TekstSylinder 7"/>
          <p:cNvSpPr txBox="1"/>
          <p:nvPr/>
        </p:nvSpPr>
        <p:spPr>
          <a:xfrm>
            <a:off x="395536" y="332656"/>
            <a:ext cx="81469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latin typeface="Garamond" pitchFamily="18" charset="0"/>
            </a:endParaRPr>
          </a:p>
          <a:p>
            <a:r>
              <a:rPr lang="en-US" sz="3600" dirty="0" smtClean="0">
                <a:latin typeface="Garamond" pitchFamily="18" charset="0"/>
              </a:rPr>
              <a:t> </a:t>
            </a:r>
            <a:r>
              <a:rPr lang="en-US" sz="4000" i="1" dirty="0" smtClean="0">
                <a:latin typeface="Garamond" pitchFamily="18" charset="0"/>
              </a:rPr>
              <a:t>The event:</a:t>
            </a:r>
            <a:r>
              <a:rPr lang="en-US" sz="4000" i="1" dirty="0" smtClean="0">
                <a:latin typeface="Kunstler Script" pitchFamily="66" charset="0"/>
              </a:rPr>
              <a:t> </a:t>
            </a:r>
            <a:endParaRPr lang="en-US" sz="4000" i="1" dirty="0">
              <a:latin typeface="Kunstler Scrip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29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i="1" dirty="0" smtClean="0">
                <a:latin typeface="Garamond" pitchFamily="18" charset="0"/>
              </a:rPr>
              <a:t>The ICR Excursion on 15 August ---</a:t>
            </a:r>
            <a:endParaRPr lang="en-US" sz="4000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1844824"/>
            <a:ext cx="5544616" cy="4536504"/>
          </a:xfrm>
        </p:spPr>
      </p:pic>
      <p:sp>
        <p:nvSpPr>
          <p:cNvPr id="7" name="TekstSylinder 6"/>
          <p:cNvSpPr txBox="1"/>
          <p:nvPr/>
        </p:nvSpPr>
        <p:spPr>
          <a:xfrm>
            <a:off x="395536" y="2852936"/>
            <a:ext cx="25922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Garamond" pitchFamily="18" charset="0"/>
            </a:endParaRPr>
          </a:p>
          <a:p>
            <a:endParaRPr lang="en-US" sz="2800" dirty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--- starting with a windy wait for the bus --</a:t>
            </a:r>
            <a:endParaRPr lang="en-US" sz="28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14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i="1" dirty="0" smtClean="0">
                <a:latin typeface="Garamond" pitchFamily="18" charset="0"/>
              </a:rPr>
              <a:t>The first stop: </a:t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4000" i="1" dirty="0" smtClean="0">
                <a:latin typeface="Garamond" pitchFamily="18" charset="0"/>
              </a:rPr>
              <a:t>Sitio Roberto Burle Marx ---</a:t>
            </a:r>
            <a:endParaRPr lang="en-US" sz="4000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2204864"/>
            <a:ext cx="5616624" cy="4248472"/>
          </a:xfrm>
        </p:spPr>
      </p:pic>
      <p:sp>
        <p:nvSpPr>
          <p:cNvPr id="3" name="TekstSylinder 2"/>
          <p:cNvSpPr txBox="1"/>
          <p:nvPr/>
        </p:nvSpPr>
        <p:spPr>
          <a:xfrm>
            <a:off x="179512" y="2276872"/>
            <a:ext cx="29523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itchFamily="18" charset="0"/>
            </a:endParaRPr>
          </a:p>
          <a:p>
            <a:endParaRPr lang="en-US" sz="3200" i="1" dirty="0">
              <a:latin typeface="Garamond" pitchFamily="18" charset="0"/>
            </a:endParaRPr>
          </a:p>
          <a:p>
            <a:endParaRPr lang="en-US" sz="3200" i="1" dirty="0" smtClean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---</a:t>
            </a:r>
            <a:r>
              <a:rPr lang="en-US" sz="2800" i="1" dirty="0" smtClean="0">
                <a:latin typeface="Garamond" pitchFamily="18" charset="0"/>
              </a:rPr>
              <a:t> a landscape park, </a:t>
            </a:r>
          </a:p>
          <a:p>
            <a:r>
              <a:rPr lang="en-US" sz="2800" i="1" dirty="0" smtClean="0">
                <a:latin typeface="Garamond" pitchFamily="18" charset="0"/>
              </a:rPr>
              <a:t>a botanical collection and a home museum, filled with a sense of timelessness and perfection </a:t>
            </a:r>
            <a:r>
              <a:rPr lang="en-US" sz="3200" i="1" dirty="0" smtClean="0">
                <a:latin typeface="Garamond" pitchFamily="18" charset="0"/>
              </a:rPr>
              <a:t>---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51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24"/>
            <a:ext cx="9144000" cy="6813376"/>
          </a:xfrm>
        </p:spPr>
      </p:pic>
      <p:sp>
        <p:nvSpPr>
          <p:cNvPr id="3" name="TekstSylinder 2"/>
          <p:cNvSpPr txBox="1"/>
          <p:nvPr/>
        </p:nvSpPr>
        <p:spPr>
          <a:xfrm>
            <a:off x="107504" y="6165304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Garamond" panose="02020404030301010803" pitchFamily="18" charset="0"/>
              </a:rPr>
              <a:t>--- using native tropical plants as structural elements of design ---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8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76"/>
            <a:ext cx="9144000" cy="6858000"/>
          </a:xfrm>
        </p:spPr>
      </p:pic>
      <p:sp>
        <p:nvSpPr>
          <p:cNvPr id="5" name="TekstSylinder 4"/>
          <p:cNvSpPr txBox="1"/>
          <p:nvPr/>
        </p:nvSpPr>
        <p:spPr>
          <a:xfrm>
            <a:off x="0" y="54868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--- in gardens which seem to have existed since the beginning of time ---</a:t>
            </a:r>
            <a:endParaRPr lang="en-US" sz="30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8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24"/>
            <a:ext cx="9144000" cy="6696744"/>
          </a:xfrm>
        </p:spPr>
      </p:pic>
      <p:sp>
        <p:nvSpPr>
          <p:cNvPr id="5" name="TekstSylinder 4"/>
          <p:cNvSpPr txBox="1"/>
          <p:nvPr/>
        </p:nvSpPr>
        <p:spPr>
          <a:xfrm>
            <a:off x="251520" y="692696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--- and where water features are used as free and natural forms.</a:t>
            </a:r>
            <a:endParaRPr lang="en-US" sz="32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5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603448"/>
            <a:ext cx="8229600" cy="4320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816" y="1268760"/>
            <a:ext cx="5544616" cy="4536504"/>
          </a:xfrm>
        </p:spPr>
      </p:pic>
      <p:sp>
        <p:nvSpPr>
          <p:cNvPr id="5" name="TekstSylinder 4"/>
          <p:cNvSpPr txBox="1"/>
          <p:nvPr/>
        </p:nvSpPr>
        <p:spPr>
          <a:xfrm>
            <a:off x="323528" y="908720"/>
            <a:ext cx="2232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anose="02020404030301010803" pitchFamily="18" charset="0"/>
            </a:endParaRPr>
          </a:p>
          <a:p>
            <a:endParaRPr lang="en-US" sz="3200" i="1" dirty="0">
              <a:latin typeface="Garamond" panose="02020404030301010803" pitchFamily="18" charset="0"/>
            </a:endParaRPr>
          </a:p>
          <a:p>
            <a:endParaRPr lang="en-US" sz="3200" i="1" dirty="0" smtClean="0">
              <a:latin typeface="Garamond" panose="02020404030301010803" pitchFamily="18" charset="0"/>
            </a:endParaRPr>
          </a:p>
          <a:p>
            <a:endParaRPr lang="en-US" sz="3200" i="1" dirty="0">
              <a:latin typeface="Garamond" panose="02020404030301010803" pitchFamily="18" charset="0"/>
            </a:endParaRPr>
          </a:p>
          <a:p>
            <a:endParaRPr lang="en-US" sz="3200" i="1" dirty="0" smtClean="0">
              <a:latin typeface="Garamond" panose="02020404030301010803" pitchFamily="18" charset="0"/>
            </a:endParaRPr>
          </a:p>
          <a:p>
            <a:endParaRPr lang="en-US" sz="3200" i="1" dirty="0">
              <a:latin typeface="Garamond" panose="02020404030301010803" pitchFamily="18" charset="0"/>
            </a:endParaRPr>
          </a:p>
          <a:p>
            <a:r>
              <a:rPr lang="en-US" sz="3200" i="1" dirty="0" smtClean="0">
                <a:latin typeface="Garamond" panose="02020404030301010803" pitchFamily="18" charset="0"/>
              </a:rPr>
              <a:t>A short pause before going on to the Home Museum ---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9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5536" y="-891480"/>
            <a:ext cx="8229600" cy="72008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476672"/>
            <a:ext cx="2520280" cy="5688632"/>
          </a:xfrm>
        </p:spPr>
      </p:pic>
      <p:sp>
        <p:nvSpPr>
          <p:cNvPr id="5" name="Rektangel 4"/>
          <p:cNvSpPr/>
          <p:nvPr/>
        </p:nvSpPr>
        <p:spPr>
          <a:xfrm>
            <a:off x="4427984" y="-3958352"/>
            <a:ext cx="446360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1400" i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lvl="0"/>
            <a:endParaRPr lang="en-US" sz="3200" i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lvl="0"/>
            <a:endParaRPr lang="en-US" sz="3200" i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lvl="0"/>
            <a:endParaRPr lang="en-US" sz="3200" i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4572000" y="692696"/>
            <a:ext cx="37444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Garamond" panose="02020404030301010803" pitchFamily="18" charset="0"/>
              </a:rPr>
              <a:t>--- a museum filled with </a:t>
            </a:r>
            <a:r>
              <a:rPr lang="en-US" sz="3200" i="1" dirty="0" smtClean="0">
                <a:latin typeface="Garamond" panose="02020404030301010803" pitchFamily="18" charset="0"/>
              </a:rPr>
              <a:t>its founder’s “--- </a:t>
            </a:r>
            <a:r>
              <a:rPr lang="en-US" sz="3200" i="1" dirty="0">
                <a:latin typeface="Garamond" panose="02020404030301010803" pitchFamily="18" charset="0"/>
              </a:rPr>
              <a:t>objectos poéticos e emocionais ---”</a:t>
            </a:r>
          </a:p>
          <a:p>
            <a:r>
              <a:rPr lang="en-US" sz="3200" i="1" dirty="0">
                <a:latin typeface="Garamond" panose="02020404030301010803" pitchFamily="18" charset="0"/>
              </a:rPr>
              <a:t>(</a:t>
            </a:r>
            <a:r>
              <a:rPr lang="en-US" sz="3200" i="1" dirty="0" smtClean="0">
                <a:latin typeface="Garamond" panose="02020404030301010803" pitchFamily="18" charset="0"/>
              </a:rPr>
              <a:t>his“--- </a:t>
            </a:r>
            <a:r>
              <a:rPr lang="en-US" sz="3200" i="1" dirty="0">
                <a:latin typeface="Garamond" panose="02020404030301010803" pitchFamily="18" charset="0"/>
              </a:rPr>
              <a:t>emotionally poetic objects </a:t>
            </a:r>
            <a:r>
              <a:rPr lang="en-US" sz="3200" i="1" dirty="0" smtClean="0">
                <a:latin typeface="Garamond" panose="02020404030301010803" pitchFamily="18" charset="0"/>
              </a:rPr>
              <a:t>---”)</a:t>
            </a:r>
          </a:p>
          <a:p>
            <a:endParaRPr lang="en-US" sz="1600" i="1" dirty="0" smtClean="0">
              <a:latin typeface="Garamond" panose="02020404030301010803" pitchFamily="18" charset="0"/>
            </a:endParaRPr>
          </a:p>
          <a:p>
            <a:r>
              <a:rPr lang="en-US" sz="3200" i="1" dirty="0" smtClean="0">
                <a:latin typeface="Garamond" panose="02020404030301010803" pitchFamily="18" charset="0"/>
              </a:rPr>
              <a:t>--- all of them sublime examples of arts and crafts, made of every possible natural </a:t>
            </a:r>
            <a:r>
              <a:rPr lang="en-US" sz="3200" i="1" dirty="0">
                <a:latin typeface="Garamond" panose="02020404030301010803" pitchFamily="18" charset="0"/>
              </a:rPr>
              <a:t>material and </a:t>
            </a:r>
            <a:r>
              <a:rPr lang="en-US" sz="3200" i="1" dirty="0" smtClean="0">
                <a:latin typeface="Garamond" panose="02020404030301010803" pitchFamily="18" charset="0"/>
              </a:rPr>
              <a:t>in every possible form</a:t>
            </a:r>
            <a:r>
              <a:rPr lang="en-US" sz="3200" i="1" dirty="0">
                <a:latin typeface="Garamond" panose="02020404030301010803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0616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603448"/>
            <a:ext cx="8229600" cy="50405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1412776"/>
            <a:ext cx="6192688" cy="4680520"/>
          </a:xfrm>
        </p:spPr>
      </p:pic>
      <p:sp>
        <p:nvSpPr>
          <p:cNvPr id="3" name="TekstSylinder 2"/>
          <p:cNvSpPr txBox="1"/>
          <p:nvPr/>
        </p:nvSpPr>
        <p:spPr>
          <a:xfrm>
            <a:off x="539552" y="692696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anose="02020404030301010803" pitchFamily="18" charset="0"/>
              </a:rPr>
              <a:t>--- textiles ---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6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531440"/>
            <a:ext cx="8229600" cy="4320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755" y="1565503"/>
            <a:ext cx="6168685" cy="4527793"/>
          </a:xfrm>
        </p:spPr>
      </p:pic>
      <p:sp>
        <p:nvSpPr>
          <p:cNvPr id="3" name="TekstSylinder 2"/>
          <p:cNvSpPr txBox="1"/>
          <p:nvPr/>
        </p:nvSpPr>
        <p:spPr>
          <a:xfrm>
            <a:off x="539552" y="980728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anose="02020404030301010803" pitchFamily="18" charset="0"/>
              </a:rPr>
              <a:t>--- ceramics ---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36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531440"/>
            <a:ext cx="8229600" cy="53144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1412776"/>
            <a:ext cx="6048672" cy="4698522"/>
          </a:xfrm>
        </p:spPr>
      </p:pic>
      <p:sp>
        <p:nvSpPr>
          <p:cNvPr id="3" name="TekstSylinder 2"/>
          <p:cNvSpPr txBox="1"/>
          <p:nvPr/>
        </p:nvSpPr>
        <p:spPr>
          <a:xfrm>
            <a:off x="683568" y="836712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aramond" panose="02020404030301010803" pitchFamily="18" charset="0"/>
              </a:rPr>
              <a:t>---</a:t>
            </a:r>
            <a:r>
              <a:rPr lang="en-US" sz="3200" i="1" dirty="0" smtClean="0">
                <a:latin typeface="Garamond" panose="02020404030301010803" pitchFamily="18" charset="0"/>
              </a:rPr>
              <a:t> stone ---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7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i="1" dirty="0" smtClean="0">
                <a:latin typeface="Garamond" pitchFamily="18" charset="0"/>
              </a:rPr>
              <a:t>The weather : </a:t>
            </a:r>
            <a:endParaRPr lang="en-US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136" y="2146511"/>
            <a:ext cx="5976665" cy="4275094"/>
          </a:xfrm>
        </p:spPr>
      </p:pic>
      <p:sp>
        <p:nvSpPr>
          <p:cNvPr id="5" name="TekstSylinder 4"/>
          <p:cNvSpPr txBox="1"/>
          <p:nvPr/>
        </p:nvSpPr>
        <p:spPr>
          <a:xfrm>
            <a:off x="203466" y="5877272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unstler Script" pitchFamily="66" charset="0"/>
              </a:rPr>
              <a:t>  -- oh, </a:t>
            </a:r>
            <a:endParaRPr lang="en-US" sz="5400" dirty="0">
              <a:solidFill>
                <a:schemeClr val="bg1"/>
              </a:solidFill>
              <a:latin typeface="Kunstler Script" pitchFamily="66" charset="0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467544" y="4284058"/>
            <a:ext cx="2448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000" i="1" dirty="0" smtClean="0">
                <a:solidFill>
                  <a:prstClr val="black"/>
                </a:solidFill>
                <a:latin typeface="Garamond" pitchFamily="18" charset="0"/>
              </a:rPr>
              <a:t>C’mon, </a:t>
            </a:r>
            <a:r>
              <a:rPr lang="en-US" sz="3000" i="1" dirty="0">
                <a:solidFill>
                  <a:prstClr val="black"/>
                </a:solidFill>
                <a:latin typeface="Garamond" pitchFamily="18" charset="0"/>
              </a:rPr>
              <a:t>Rio, </a:t>
            </a:r>
          </a:p>
          <a:p>
            <a:pPr lvl="0"/>
            <a:r>
              <a:rPr lang="en-US" sz="3000" i="1" dirty="0">
                <a:solidFill>
                  <a:prstClr val="black"/>
                </a:solidFill>
                <a:latin typeface="Garamond" pitchFamily="18" charset="0"/>
              </a:rPr>
              <a:t>you can do </a:t>
            </a:r>
          </a:p>
          <a:p>
            <a:pPr lvl="0"/>
            <a:r>
              <a:rPr lang="en-US" sz="3000" i="1" dirty="0">
                <a:solidFill>
                  <a:prstClr val="black"/>
                </a:solidFill>
                <a:latin typeface="Garamond" pitchFamily="18" charset="0"/>
              </a:rPr>
              <a:t>better than </a:t>
            </a:r>
            <a:r>
              <a:rPr lang="en-US" sz="3000" i="1" dirty="0" smtClean="0">
                <a:solidFill>
                  <a:prstClr val="black"/>
                </a:solidFill>
                <a:latin typeface="Garamond" pitchFamily="18" charset="0"/>
              </a:rPr>
              <a:t>this: </a:t>
            </a:r>
            <a:endParaRPr lang="en-US" sz="3000" i="1" dirty="0">
              <a:solidFill>
                <a:prstClr val="black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53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29600" cy="2160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1484784"/>
            <a:ext cx="6120680" cy="4464496"/>
          </a:xfrm>
        </p:spPr>
      </p:pic>
      <p:sp>
        <p:nvSpPr>
          <p:cNvPr id="6" name="TekstSylinder 5"/>
          <p:cNvSpPr txBox="1"/>
          <p:nvPr/>
        </p:nvSpPr>
        <p:spPr>
          <a:xfrm>
            <a:off x="755576" y="69269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anose="02020404030301010803" pitchFamily="18" charset="0"/>
              </a:rPr>
              <a:t>--- wood, painted and natural ---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92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807" y="1844824"/>
            <a:ext cx="5616625" cy="4104457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179511" y="1124744"/>
            <a:ext cx="8944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Kunstler Script" pitchFamily="66" charset="0"/>
              </a:rPr>
              <a:t>-but-</a:t>
            </a:r>
            <a:endParaRPr lang="en-US" sz="5400" dirty="0">
              <a:solidFill>
                <a:schemeClr val="bg1"/>
              </a:solidFill>
              <a:latin typeface="Kunstler Script" pitchFamily="66" charset="0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179511" y="764704"/>
            <a:ext cx="894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aramond" pitchFamily="18" charset="0"/>
              </a:rPr>
              <a:t> --</a:t>
            </a:r>
            <a:endParaRPr lang="en-US" sz="3200" dirty="0">
              <a:solidFill>
                <a:schemeClr val="bg1"/>
              </a:solidFill>
              <a:latin typeface="Garamond" pitchFamily="18" charset="0"/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95536" y="1057091"/>
            <a:ext cx="828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Garamond" pitchFamily="18" charset="0"/>
              </a:rPr>
              <a:t>And to top off </a:t>
            </a:r>
            <a:r>
              <a:rPr lang="en-US" sz="3200" i="1" dirty="0" smtClean="0">
                <a:latin typeface="Garamond" pitchFamily="18" charset="0"/>
              </a:rPr>
              <a:t>this fantastic </a:t>
            </a:r>
            <a:r>
              <a:rPr lang="en-US" sz="3200" i="1" dirty="0">
                <a:latin typeface="Garamond" pitchFamily="18" charset="0"/>
              </a:rPr>
              <a:t>visit </a:t>
            </a:r>
            <a:r>
              <a:rPr lang="en-US" sz="3200" i="1" dirty="0" smtClean="0">
                <a:latin typeface="Garamond" pitchFamily="18" charset="0"/>
              </a:rPr>
              <a:t>– a great lunch ---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8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548680"/>
            <a:ext cx="3866677" cy="5832648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39552" y="692696"/>
            <a:ext cx="3600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itchFamily="18" charset="0"/>
            </a:endParaRPr>
          </a:p>
          <a:p>
            <a:endParaRPr lang="en-US" sz="3200" i="1" dirty="0" smtClean="0">
              <a:latin typeface="Garamond" pitchFamily="18" charset="0"/>
            </a:endParaRPr>
          </a:p>
          <a:p>
            <a:endParaRPr lang="en-US" sz="3200" i="1" dirty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--- after which the ICR financial geniuses took over --- </a:t>
            </a:r>
          </a:p>
          <a:p>
            <a:endParaRPr lang="en-US" sz="4800" dirty="0">
              <a:latin typeface="Kunstler Script" pitchFamily="66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(Hands on the table, guys, and what were you planning to do with those wads of bills?)</a:t>
            </a:r>
            <a:endParaRPr lang="en-US" sz="28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85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3" y="1870392"/>
            <a:ext cx="5688633" cy="4366919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511787" y="616332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second stop: </a:t>
            </a:r>
          </a:p>
          <a:p>
            <a:r>
              <a:rPr lang="en-US" sz="4000" i="1" dirty="0" smtClean="0">
                <a:latin typeface="Garamond" pitchFamily="18" charset="0"/>
              </a:rPr>
              <a:t>Museu Casa do Pontal --</a:t>
            </a:r>
            <a:r>
              <a:rPr lang="en-US" sz="4000" dirty="0" smtClean="0">
                <a:latin typeface="Garamond" pitchFamily="18" charset="0"/>
              </a:rPr>
              <a:t>  </a:t>
            </a:r>
            <a:endParaRPr lang="en-US" sz="4000" dirty="0">
              <a:latin typeface="Garamond" pitchFamily="18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511787" y="1870393"/>
            <a:ext cx="19719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>
              <a:latin typeface="Garamond" pitchFamily="18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--- with the most charming guides any </a:t>
            </a:r>
            <a:r>
              <a:rPr lang="en-US" i="1" dirty="0" smtClean="0">
                <a:latin typeface="Garamond" pitchFamily="18" charset="0"/>
              </a:rPr>
              <a:t> </a:t>
            </a:r>
            <a:r>
              <a:rPr lang="en-US" sz="2800" i="1" dirty="0" smtClean="0">
                <a:latin typeface="Garamond" pitchFamily="18" charset="0"/>
              </a:rPr>
              <a:t>museum could hope for --- </a:t>
            </a:r>
            <a:endParaRPr lang="en-US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07504" y="548680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They and their colleagues pay homage to ICR’s new chair, Rune.</a:t>
            </a:r>
            <a:endParaRPr lang="en-US" sz="32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3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755576" y="692696"/>
            <a:ext cx="375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Garamond" pitchFamily="18" charset="0"/>
              </a:rPr>
              <a:t>As artes do imaginário ---</a:t>
            </a:r>
            <a:endParaRPr lang="en-US" sz="3200" i="1" dirty="0">
              <a:solidFill>
                <a:schemeClr val="bg1"/>
              </a:solidFill>
              <a:latin typeface="Garamond" pitchFamily="18" charset="0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323528" y="404664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From the collections: </a:t>
            </a:r>
            <a:endParaRPr lang="en-US" sz="20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5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2123728" y="1124744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Religião --- 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24"/>
            <a:ext cx="9143999" cy="6813376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683568" y="332656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Carnaval ---</a:t>
            </a:r>
            <a:endParaRPr lang="en-US" sz="3200" i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622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71400"/>
            <a:ext cx="9144000" cy="70294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899592" y="404664"/>
            <a:ext cx="2115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Garamond" pitchFamily="18" charset="0"/>
              </a:rPr>
              <a:t>Carnaval  --- </a:t>
            </a:r>
            <a:endParaRPr lang="en-US" sz="3200" i="1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45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683568" y="260648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Garamond" pitchFamily="18" charset="0"/>
              </a:rPr>
              <a:t>Profissões ---</a:t>
            </a:r>
            <a:endParaRPr lang="en-US" sz="3200" i="1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2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30624" cy="157018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Garamond" pitchFamily="18" charset="0"/>
              </a:rPr>
              <a:t/>
            </a:r>
            <a:br>
              <a:rPr lang="en-US" sz="3600" dirty="0" smtClean="0">
                <a:latin typeface="Garamond" pitchFamily="18" charset="0"/>
              </a:rPr>
            </a:br>
            <a:r>
              <a:rPr lang="en-US" i="1" dirty="0" smtClean="0">
                <a:latin typeface="Garamond" pitchFamily="18" charset="0"/>
              </a:rPr>
              <a:t>The venue:</a:t>
            </a:r>
            <a:r>
              <a:rPr lang="en-US" i="1" dirty="0">
                <a:latin typeface="Garamond" pitchFamily="18" charset="0"/>
              </a:rPr>
              <a:t/>
            </a:r>
            <a:br>
              <a:rPr lang="en-US" i="1" dirty="0">
                <a:latin typeface="Garamond" pitchFamily="18" charset="0"/>
              </a:rPr>
            </a:br>
            <a:endParaRPr lang="en-US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1844824"/>
            <a:ext cx="5688632" cy="4608512"/>
          </a:xfrm>
        </p:spPr>
      </p:pic>
      <p:sp>
        <p:nvSpPr>
          <p:cNvPr id="3" name="TekstSylinder 2"/>
          <p:cNvSpPr txBox="1"/>
          <p:nvPr/>
        </p:nvSpPr>
        <p:spPr>
          <a:xfrm>
            <a:off x="323528" y="2708920"/>
            <a:ext cx="27363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latin typeface="Garamond" pitchFamily="18" charset="0"/>
            </a:endParaRPr>
          </a:p>
          <a:p>
            <a:endParaRPr lang="en-US" sz="3200" dirty="0">
              <a:latin typeface="Garamond" pitchFamily="18" charset="0"/>
            </a:endParaRPr>
          </a:p>
          <a:p>
            <a:endParaRPr lang="en-US" sz="3200" dirty="0" smtClean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Cidade </a:t>
            </a:r>
          </a:p>
          <a:p>
            <a:r>
              <a:rPr lang="en-US" sz="3200" i="1" dirty="0" smtClean="0">
                <a:latin typeface="Garamond" pitchFamily="18" charset="0"/>
              </a:rPr>
              <a:t>das Artes,</a:t>
            </a:r>
          </a:p>
          <a:p>
            <a:r>
              <a:rPr lang="en-US" sz="3200" i="1" dirty="0" smtClean="0">
                <a:latin typeface="Garamond" pitchFamily="18" charset="0"/>
              </a:rPr>
              <a:t>Barra da Tijuca, </a:t>
            </a:r>
          </a:p>
          <a:p>
            <a:r>
              <a:rPr lang="en-US" sz="3200" i="1" dirty="0" smtClean="0">
                <a:latin typeface="Garamond" pitchFamily="18" charset="0"/>
              </a:rPr>
              <a:t>Rio de Janeiro</a:t>
            </a:r>
          </a:p>
          <a:p>
            <a:endParaRPr lang="en-US" sz="32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2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4716016" y="332656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Profissões ---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15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" y="-27384"/>
            <a:ext cx="9124667" cy="5346049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251520" y="594928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Garamond" pitchFamily="18" charset="0"/>
              </a:rPr>
              <a:t>Festa popular?  História do Brasil? Ou os dois?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58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384"/>
            <a:ext cx="9143999" cy="6813376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0" y="60543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Garamond" pitchFamily="18" charset="0"/>
              </a:rPr>
              <a:t>Time for the obligatory family picture – a great day, with smiles all around!</a:t>
            </a:r>
            <a:endParaRPr lang="en-US" sz="2800" i="1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5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2132856"/>
            <a:ext cx="5904656" cy="4115494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179512" y="6021288"/>
            <a:ext cx="8856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Kunstler Script" pitchFamily="66" charset="0"/>
              </a:rPr>
              <a:t>– </a:t>
            </a:r>
            <a:endParaRPr lang="en-US" sz="4000" dirty="0">
              <a:solidFill>
                <a:schemeClr val="bg1"/>
              </a:solidFill>
              <a:latin typeface="Kunstler Script" pitchFamily="66" charset="0"/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395536" y="105273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ICOM Excursion to the Imperial Palace, Petrópolis ---</a:t>
            </a:r>
            <a:endParaRPr lang="en-US" sz="3200" i="1" dirty="0">
              <a:latin typeface="Garamond" pitchFamily="18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520135" y="2708920"/>
            <a:ext cx="19442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--- not at all up to ICR standards. Our excursion was far, far better.</a:t>
            </a:r>
            <a:endParaRPr lang="en-US" sz="2800" i="1" dirty="0">
              <a:latin typeface="Garamond" pitchFamily="18" charset="0"/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395536" y="47667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Garamond" panose="02020404030301010803" pitchFamily="18" charset="0"/>
              </a:rPr>
              <a:t>And on 16 August: 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8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3" y="2285672"/>
            <a:ext cx="5904657" cy="4023647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395536" y="980728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Garamond" pitchFamily="18" charset="0"/>
              </a:rPr>
              <a:t>But they did give us the Children’s Choir of Petrópolis:</a:t>
            </a:r>
            <a:endParaRPr lang="en-US" sz="3200" i="1" dirty="0">
              <a:latin typeface="Garamond" pitchFamily="18" charset="0"/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518682" y="2285673"/>
            <a:ext cx="1677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--- utterly charming, </a:t>
            </a:r>
            <a:r>
              <a:rPr lang="en-US" sz="2800" i="1" dirty="0">
                <a:latin typeface="Garamond" pitchFamily="18" charset="0"/>
              </a:rPr>
              <a:t>completely dedicated </a:t>
            </a:r>
            <a:r>
              <a:rPr lang="en-US" sz="2800" i="1" dirty="0" smtClean="0">
                <a:latin typeface="Garamond" pitchFamily="18" charset="0"/>
              </a:rPr>
              <a:t>and immensely talented ---</a:t>
            </a:r>
          </a:p>
        </p:txBody>
      </p:sp>
    </p:spTree>
    <p:extLst>
      <p:ext uri="{BB962C8B-B14F-4D97-AF65-F5344CB8AC3E}">
        <p14:creationId xmlns:p14="http://schemas.microsoft.com/office/powerpoint/2010/main" val="2075952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2403" y="1559857"/>
            <a:ext cx="5882045" cy="4533437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251520" y="609329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Garamond" pitchFamily="18" charset="0"/>
              </a:rPr>
              <a:t>-- and the combination floor-polisher / floor protector ---</a:t>
            </a:r>
            <a:endParaRPr lang="en-US" sz="28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541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1746194"/>
            <a:ext cx="6372200" cy="4779150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0" y="162880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solidFill>
                  <a:schemeClr val="bg1"/>
                </a:solidFill>
                <a:latin typeface="Kunstler Script" pitchFamily="66" charset="0"/>
              </a:rPr>
              <a:t>The</a:t>
            </a:r>
            <a:endParaRPr lang="en-US" sz="4600" dirty="0">
              <a:solidFill>
                <a:schemeClr val="bg1"/>
              </a:solidFill>
              <a:latin typeface="Kunstler Script" pitchFamily="66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489530" y="476672"/>
            <a:ext cx="7293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Garamond" pitchFamily="18" charset="0"/>
              </a:rPr>
              <a:t>Then on </a:t>
            </a:r>
            <a:r>
              <a:rPr lang="en-US" sz="2400" i="1" dirty="0">
                <a:latin typeface="Garamond" pitchFamily="18" charset="0"/>
              </a:rPr>
              <a:t>17 </a:t>
            </a:r>
            <a:r>
              <a:rPr lang="en-US" sz="2400" i="1" dirty="0" smtClean="0">
                <a:latin typeface="Garamond" pitchFamily="18" charset="0"/>
              </a:rPr>
              <a:t>August a complete change of scene:</a:t>
            </a:r>
            <a:endParaRPr lang="en-US" sz="2400" i="1" dirty="0">
              <a:latin typeface="Garamond" pitchFamily="18" charset="0"/>
            </a:endParaRPr>
          </a:p>
        </p:txBody>
      </p:sp>
      <p:sp>
        <p:nvSpPr>
          <p:cNvPr id="8" name="TekstSylinder 7"/>
          <p:cNvSpPr txBox="1"/>
          <p:nvPr/>
        </p:nvSpPr>
        <p:spPr>
          <a:xfrm>
            <a:off x="323529" y="976372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atin typeface="Garamond" pitchFamily="18" charset="0"/>
              </a:rPr>
              <a:t>The Closing Party at Mangueira’s Palacio do Samba</a:t>
            </a:r>
            <a:endParaRPr lang="en-US" sz="36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93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52" y="1628800"/>
            <a:ext cx="6480720" cy="4824536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39552" y="836712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Party-going Ladies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827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404663"/>
            <a:ext cx="4056782" cy="5956285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11560" y="980728"/>
            <a:ext cx="280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Gentleman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6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620689"/>
            <a:ext cx="4135388" cy="5832648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467544" y="1268760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Two more Gentlemen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0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Garamond" pitchFamily="18" charset="0"/>
              </a:rPr>
              <a:t/>
            </a:r>
            <a:br>
              <a:rPr lang="en-US" sz="3600" dirty="0" smtClean="0">
                <a:latin typeface="Garamond" pitchFamily="18" charset="0"/>
              </a:rPr>
            </a:br>
            <a:r>
              <a:rPr lang="en-US" i="1" dirty="0" smtClean="0">
                <a:latin typeface="Garamond" pitchFamily="18" charset="0"/>
              </a:rPr>
              <a:t>The delegates:</a:t>
            </a:r>
            <a:endParaRPr lang="en-US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1989948"/>
            <a:ext cx="5832647" cy="4335586"/>
          </a:xfrm>
        </p:spPr>
      </p:pic>
      <p:sp>
        <p:nvSpPr>
          <p:cNvPr id="5" name="TekstSylinder 4"/>
          <p:cNvSpPr txBox="1"/>
          <p:nvPr/>
        </p:nvSpPr>
        <p:spPr>
          <a:xfrm>
            <a:off x="614097" y="6150114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Kunstler Script" pitchFamily="66" charset="0"/>
              </a:rPr>
              <a:t>                             </a:t>
            </a:r>
            <a:endParaRPr lang="en-US" sz="4000" dirty="0">
              <a:solidFill>
                <a:schemeClr val="bg1"/>
              </a:solidFill>
              <a:latin typeface="Kunstler Script" pitchFamily="66" charset="0"/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614097" y="1965794"/>
            <a:ext cx="1797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itchFamily="18" charset="0"/>
            </a:endParaRPr>
          </a:p>
          <a:p>
            <a:endParaRPr lang="en-US" sz="3200" i="1" dirty="0">
              <a:latin typeface="Garamond" pitchFamily="18" charset="0"/>
            </a:endParaRPr>
          </a:p>
          <a:p>
            <a:endParaRPr lang="en-US" sz="3200" i="1" dirty="0" smtClean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– some few of them –</a:t>
            </a:r>
          </a:p>
          <a:p>
            <a:endParaRPr lang="en-US" sz="3200" dirty="0">
              <a:latin typeface="Garamond" pitchFamily="18" charset="0"/>
            </a:endParaRPr>
          </a:p>
          <a:p>
            <a:r>
              <a:rPr lang="en-US" sz="2400" i="1" dirty="0">
                <a:latin typeface="Garamond" pitchFamily="18" charset="0"/>
              </a:rPr>
              <a:t>–</a:t>
            </a:r>
            <a:r>
              <a:rPr lang="en-US" sz="2400" i="1" dirty="0" smtClean="0">
                <a:latin typeface="Garamond" pitchFamily="18" charset="0"/>
              </a:rPr>
              <a:t> and all as</a:t>
            </a:r>
          </a:p>
          <a:p>
            <a:r>
              <a:rPr lang="en-US" sz="2400" i="1" dirty="0">
                <a:latin typeface="Garamond" pitchFamily="18" charset="0"/>
              </a:rPr>
              <a:t>n</a:t>
            </a:r>
            <a:r>
              <a:rPr lang="en-US" sz="2400" i="1" dirty="0" smtClean="0">
                <a:latin typeface="Garamond" pitchFamily="18" charset="0"/>
              </a:rPr>
              <a:t>oisy as lions at </a:t>
            </a:r>
          </a:p>
          <a:p>
            <a:r>
              <a:rPr lang="en-US" sz="2400" i="1" dirty="0">
                <a:latin typeface="Garamond" pitchFamily="18" charset="0"/>
              </a:rPr>
              <a:t>f</a:t>
            </a:r>
            <a:r>
              <a:rPr lang="en-US" sz="2400" i="1" dirty="0" smtClean="0">
                <a:latin typeface="Garamond" pitchFamily="18" charset="0"/>
              </a:rPr>
              <a:t>eeding </a:t>
            </a:r>
          </a:p>
          <a:p>
            <a:r>
              <a:rPr lang="en-US" sz="2400" i="1" dirty="0">
                <a:latin typeface="Garamond" pitchFamily="18" charset="0"/>
              </a:rPr>
              <a:t>t</a:t>
            </a:r>
            <a:r>
              <a:rPr lang="en-US" sz="2400" i="1" dirty="0" smtClean="0">
                <a:latin typeface="Garamond" pitchFamily="18" charset="0"/>
              </a:rPr>
              <a:t>ime </a:t>
            </a:r>
            <a:r>
              <a:rPr lang="en-US" sz="2400" i="1" dirty="0">
                <a:latin typeface="Garamond" pitchFamily="18" charset="0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1941667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1628799"/>
            <a:ext cx="6264696" cy="4968553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703925" y="836712"/>
            <a:ext cx="566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Party Girls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46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548680"/>
            <a:ext cx="4176464" cy="5832648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539552" y="1196752"/>
            <a:ext cx="32403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Reveler ---</a:t>
            </a:r>
          </a:p>
          <a:p>
            <a:endParaRPr lang="en-US" sz="3200" i="1" dirty="0">
              <a:latin typeface="Garamond" pitchFamily="18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--- just love the hat!</a:t>
            </a:r>
            <a:endParaRPr lang="en-US" sz="28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7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1484784"/>
            <a:ext cx="6336704" cy="4536504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395536" y="692696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anose="02020404030301010803" pitchFamily="18" charset="0"/>
              </a:rPr>
              <a:t>The Geeks 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395536" y="2060848"/>
            <a:ext cx="18722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Garamond" panose="02020404030301010803" pitchFamily="18" charset="0"/>
              </a:rPr>
              <a:t>ICR’s new chair and secretary </a:t>
            </a:r>
          </a:p>
          <a:p>
            <a:r>
              <a:rPr lang="en-US" sz="2800" i="1" dirty="0" smtClean="0">
                <a:latin typeface="Garamond" panose="02020404030301010803" pitchFamily="18" charset="0"/>
              </a:rPr>
              <a:t>on the job, online, </a:t>
            </a:r>
          </a:p>
          <a:p>
            <a:r>
              <a:rPr lang="en-US" sz="2800" i="1" dirty="0" smtClean="0">
                <a:latin typeface="Garamond" panose="02020404030301010803" pitchFamily="18" charset="0"/>
              </a:rPr>
              <a:t>27/7. </a:t>
            </a:r>
          </a:p>
          <a:p>
            <a:endParaRPr lang="en-US" sz="2800" i="1" dirty="0">
              <a:latin typeface="Garamond" panose="02020404030301010803" pitchFamily="18" charset="0"/>
            </a:endParaRPr>
          </a:p>
          <a:p>
            <a:r>
              <a:rPr lang="en-US" sz="2800" i="1" dirty="0" smtClean="0">
                <a:latin typeface="Garamond" panose="02020404030301010803" pitchFamily="18" charset="0"/>
              </a:rPr>
              <a:t>And then ---</a:t>
            </a:r>
          </a:p>
          <a:p>
            <a:r>
              <a:rPr lang="en-US" sz="2800" i="1" dirty="0" smtClean="0">
                <a:latin typeface="Garamond" panose="02020404030301010803" pitchFamily="18" charset="0"/>
              </a:rPr>
              <a:t>SAMBA!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5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992" y="480052"/>
            <a:ext cx="4176463" cy="5901275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467544" y="1340768"/>
            <a:ext cx="3312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The Merry-makers --- </a:t>
            </a:r>
            <a:endParaRPr lang="en-US" sz="3200" i="1" dirty="0">
              <a:latin typeface="Garamond" pitchFamily="18" charset="0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611560" y="980728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anose="02020404030301010803" pitchFamily="18" charset="0"/>
              </a:rPr>
              <a:t>See: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404664"/>
            <a:ext cx="4423420" cy="6192688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395536" y="1268760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anose="02020404030301010803" pitchFamily="18" charset="0"/>
              </a:rPr>
              <a:t>---  and </a:t>
            </a:r>
            <a:r>
              <a:rPr lang="en-US" sz="3200" i="1" smtClean="0">
                <a:latin typeface="Garamond" panose="02020404030301010803" pitchFamily="18" charset="0"/>
              </a:rPr>
              <a:t>the more </a:t>
            </a:r>
            <a:r>
              <a:rPr lang="en-US" sz="3200" i="1" dirty="0" smtClean="0">
                <a:latin typeface="Garamond" panose="02020404030301010803" pitchFamily="18" charset="0"/>
              </a:rPr>
              <a:t>the merrier Merry-makers ---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951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1628800"/>
            <a:ext cx="6120680" cy="494254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95536" y="908720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The Culprit ---</a:t>
            </a:r>
            <a:endParaRPr lang="en-US" sz="3200" i="1" dirty="0">
              <a:latin typeface="Garamond" pitchFamily="18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395536" y="2060848"/>
            <a:ext cx="20162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 smtClean="0">
              <a:latin typeface="Garamond" pitchFamily="18" charset="0"/>
            </a:endParaRPr>
          </a:p>
          <a:p>
            <a:endParaRPr lang="en-US" sz="2800" i="1" dirty="0">
              <a:latin typeface="Garamond" pitchFamily="18" charset="0"/>
            </a:endParaRPr>
          </a:p>
          <a:p>
            <a:r>
              <a:rPr lang="en-US" sz="2800" i="1" dirty="0" smtClean="0">
                <a:latin typeface="Garamond" pitchFamily="18" charset="0"/>
              </a:rPr>
              <a:t>--- but how can anything so sweet be really wicked?</a:t>
            </a:r>
            <a:endParaRPr lang="en-US" sz="28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060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692696"/>
            <a:ext cx="4335946" cy="587727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11560" y="1052736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Over to our hosts, who included  </a:t>
            </a:r>
          </a:p>
          <a:p>
            <a:r>
              <a:rPr lang="en-US" sz="3200" i="1" dirty="0">
                <a:latin typeface="Garamond" pitchFamily="18" charset="0"/>
              </a:rPr>
              <a:t>t</a:t>
            </a:r>
            <a:r>
              <a:rPr lang="en-US" sz="3200" i="1" dirty="0" smtClean="0">
                <a:latin typeface="Garamond" pitchFamily="18" charset="0"/>
              </a:rPr>
              <a:t>he Professional ---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96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548680"/>
            <a:ext cx="4387073" cy="5949280"/>
          </a:xfrm>
          <a:prstGeom prst="rect">
            <a:avLst/>
          </a:prstGeom>
        </p:spPr>
      </p:pic>
      <p:sp>
        <p:nvSpPr>
          <p:cNvPr id="3" name="TekstSylinder 2"/>
          <p:cNvSpPr txBox="1"/>
          <p:nvPr/>
        </p:nvSpPr>
        <p:spPr>
          <a:xfrm>
            <a:off x="467544" y="620688"/>
            <a:ext cx="162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Garamond" pitchFamily="18" charset="0"/>
              </a:rPr>
              <a:t>T</a:t>
            </a:r>
          </a:p>
        </p:txBody>
      </p:sp>
      <p:sp>
        <p:nvSpPr>
          <p:cNvPr id="4" name="TekstSylinder 3"/>
          <p:cNvSpPr txBox="1"/>
          <p:nvPr/>
        </p:nvSpPr>
        <p:spPr>
          <a:xfrm>
            <a:off x="251520" y="1268760"/>
            <a:ext cx="3960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--- the Master of the Revels </a:t>
            </a:r>
            <a:endParaRPr lang="en-US" sz="3200" i="1" dirty="0">
              <a:latin typeface="Garamond" pitchFamily="18" charset="0"/>
            </a:endParaRPr>
          </a:p>
          <a:p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97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404664"/>
            <a:ext cx="6447560" cy="5157192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395536" y="1412776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Garamond" pitchFamily="18" charset="0"/>
              </a:rPr>
              <a:t>--- and the King of Misrule ---</a:t>
            </a:r>
            <a:endParaRPr lang="en-US" sz="3200" i="1" dirty="0">
              <a:latin typeface="Garamond" pitchFamily="18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0" y="609329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smtClean="0">
                <a:latin typeface="Garamond" pitchFamily="18" charset="0"/>
              </a:rPr>
              <a:t>--- until the coaches came for ICOM Cinderellas and Prince Charmings ---</a:t>
            </a:r>
            <a:endParaRPr lang="en-US" sz="26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475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90130" cy="6877218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683568" y="548680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Garamond" pitchFamily="18" charset="0"/>
              </a:rPr>
              <a:t>--- but for those of us on our way to Goiás and the </a:t>
            </a:r>
          </a:p>
          <a:p>
            <a:r>
              <a:rPr lang="en-US" sz="3200" i="1" dirty="0" smtClean="0">
                <a:solidFill>
                  <a:schemeClr val="bg1"/>
                </a:solidFill>
                <a:latin typeface="Garamond" pitchFamily="18" charset="0"/>
              </a:rPr>
              <a:t>Post-conference Tour the next day, the best was yet to come </a:t>
            </a:r>
            <a:r>
              <a:rPr lang="en-US" sz="3200" i="1" dirty="0">
                <a:solidFill>
                  <a:schemeClr val="bg1"/>
                </a:solidFill>
                <a:latin typeface="Garamond" pitchFamily="18" charset="0"/>
              </a:rPr>
              <a:t>!</a:t>
            </a:r>
            <a:r>
              <a:rPr lang="en-US" sz="3200" i="1" dirty="0" smtClean="0">
                <a:solidFill>
                  <a:schemeClr val="bg1"/>
                </a:solidFill>
                <a:latin typeface="Garamond" pitchFamily="18" charset="0"/>
              </a:rPr>
              <a:t> </a:t>
            </a:r>
            <a:endParaRPr lang="en-US" sz="3200" i="1" dirty="0">
              <a:solidFill>
                <a:schemeClr val="bg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28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7941568" cy="293833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>
                <a:latin typeface="Garamond" pitchFamily="18" charset="0"/>
              </a:rPr>
              <a:t/>
            </a:r>
            <a:br>
              <a:rPr lang="en-US" sz="3200" i="1" dirty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>
                <a:latin typeface="Garamond" pitchFamily="18" charset="0"/>
              </a:rPr>
              <a:t/>
            </a:r>
            <a:br>
              <a:rPr lang="en-US" sz="3200" i="1" dirty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>
                <a:latin typeface="Garamond" pitchFamily="18" charset="0"/>
              </a:rPr>
              <a:t/>
            </a:r>
            <a:br>
              <a:rPr lang="en-US" sz="3200" i="1" dirty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>
                <a:latin typeface="Garamond" pitchFamily="18" charset="0"/>
              </a:rPr>
              <a:t/>
            </a:r>
            <a:br>
              <a:rPr lang="en-US" sz="3200" i="1" dirty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>
                <a:latin typeface="Garamond" pitchFamily="18" charset="0"/>
              </a:rPr>
              <a:t/>
            </a:r>
            <a:br>
              <a:rPr lang="en-US" sz="3200" i="1" dirty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200" i="1" dirty="0">
                <a:latin typeface="Garamond" pitchFamily="18" charset="0"/>
              </a:rPr>
              <a:t/>
            </a:r>
            <a:br>
              <a:rPr lang="en-US" sz="3200" i="1" dirty="0">
                <a:latin typeface="Garamond" pitchFamily="18" charset="0"/>
              </a:rPr>
            </a:br>
            <a:r>
              <a:rPr lang="en-US" sz="3200" i="1" dirty="0" smtClean="0">
                <a:latin typeface="Garamond" pitchFamily="18" charset="0"/>
              </a:rPr>
              <a:t/>
            </a:r>
            <a:br>
              <a:rPr lang="en-US" sz="3200" i="1" dirty="0" smtClean="0">
                <a:latin typeface="Garamond" pitchFamily="18" charset="0"/>
              </a:rPr>
            </a:br>
            <a:r>
              <a:rPr lang="en-US" sz="3600" i="1" dirty="0" smtClean="0">
                <a:latin typeface="Garamond" pitchFamily="18" charset="0"/>
              </a:rPr>
              <a:t>– the flowers,</a:t>
            </a:r>
            <a:br>
              <a:rPr lang="en-US" sz="3600" i="1" dirty="0" smtClean="0">
                <a:latin typeface="Garamond" pitchFamily="18" charset="0"/>
              </a:rPr>
            </a:br>
            <a:r>
              <a:rPr lang="en-US" sz="3600" i="1" dirty="0" smtClean="0">
                <a:latin typeface="Garamond" pitchFamily="18" charset="0"/>
              </a:rPr>
              <a:t>the colors,</a:t>
            </a:r>
            <a:br>
              <a:rPr lang="en-US" sz="3600" i="1" dirty="0" smtClean="0">
                <a:latin typeface="Garamond" pitchFamily="18" charset="0"/>
              </a:rPr>
            </a:br>
            <a:r>
              <a:rPr lang="en-US" sz="3600" i="1" dirty="0" smtClean="0">
                <a:latin typeface="Garamond" pitchFamily="18" charset="0"/>
              </a:rPr>
              <a:t>the scents </a:t>
            </a:r>
            <a:r>
              <a:rPr lang="en-US" sz="3600" i="1" dirty="0">
                <a:latin typeface="Garamond" pitchFamily="18" charset="0"/>
              </a:rPr>
              <a:t>–</a:t>
            </a: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968" y="764704"/>
            <a:ext cx="4464496" cy="5760640"/>
          </a:xfrm>
        </p:spPr>
      </p:pic>
    </p:spTree>
    <p:extLst>
      <p:ext uri="{BB962C8B-B14F-4D97-AF65-F5344CB8AC3E}">
        <p14:creationId xmlns:p14="http://schemas.microsoft.com/office/powerpoint/2010/main" val="4267936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 flipV="1">
            <a:off x="457200" y="-531440"/>
            <a:ext cx="8229600" cy="2160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984" y="836712"/>
            <a:ext cx="4104456" cy="5472608"/>
          </a:xfrm>
        </p:spPr>
      </p:pic>
      <p:sp>
        <p:nvSpPr>
          <p:cNvPr id="5" name="TekstSylinder 4"/>
          <p:cNvSpPr txBox="1"/>
          <p:nvPr/>
        </p:nvSpPr>
        <p:spPr>
          <a:xfrm>
            <a:off x="755576" y="2636912"/>
            <a:ext cx="30963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The ICR booth at the Museum Fair ---quite simply the best one there --- </a:t>
            </a:r>
          </a:p>
          <a:p>
            <a:endParaRPr lang="en-US" sz="3200" i="1" dirty="0">
              <a:latin typeface="Garamond" pitchFamily="18" charset="0"/>
            </a:endParaRPr>
          </a:p>
          <a:p>
            <a:r>
              <a:rPr lang="en-US" sz="3200" i="1" dirty="0" smtClean="0">
                <a:latin typeface="Garamond" pitchFamily="18" charset="0"/>
              </a:rPr>
              <a:t>Go, ICR!</a:t>
            </a:r>
            <a:endParaRPr lang="en-US" sz="32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5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675456"/>
            <a:ext cx="8229600" cy="43204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332656"/>
            <a:ext cx="5919734" cy="5976664"/>
          </a:xfrm>
        </p:spPr>
      </p:pic>
      <p:sp>
        <p:nvSpPr>
          <p:cNvPr id="5" name="TekstSylinder 4"/>
          <p:cNvSpPr txBox="1"/>
          <p:nvPr/>
        </p:nvSpPr>
        <p:spPr>
          <a:xfrm>
            <a:off x="323528" y="1412776"/>
            <a:ext cx="20162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i="1" dirty="0" smtClean="0">
              <a:latin typeface="Garamond" panose="02020404030301010803" pitchFamily="18" charset="0"/>
            </a:endParaRPr>
          </a:p>
          <a:p>
            <a:endParaRPr lang="en-US" sz="3200" i="1" dirty="0">
              <a:latin typeface="Garamond" panose="02020404030301010803" pitchFamily="18" charset="0"/>
            </a:endParaRPr>
          </a:p>
          <a:p>
            <a:endParaRPr lang="en-US" sz="3200" i="1" dirty="0" smtClean="0">
              <a:latin typeface="Garamond" panose="02020404030301010803" pitchFamily="18" charset="0"/>
            </a:endParaRPr>
          </a:p>
          <a:p>
            <a:r>
              <a:rPr lang="en-US" sz="3200" i="1" dirty="0" smtClean="0">
                <a:latin typeface="Garamond" panose="02020404030301010803" pitchFamily="18" charset="0"/>
              </a:rPr>
              <a:t>Chair Rune in action, picking up a new member for ICR ---</a:t>
            </a:r>
          </a:p>
          <a:p>
            <a:endParaRPr lang="en-US" sz="3200" i="1" dirty="0">
              <a:latin typeface="Garamond" panose="02020404030301010803" pitchFamily="18" charset="0"/>
            </a:endParaRPr>
          </a:p>
          <a:p>
            <a:r>
              <a:rPr lang="en-US" sz="3200" i="1" dirty="0" smtClean="0">
                <a:latin typeface="Garamond" panose="02020404030301010803" pitchFamily="18" charset="0"/>
              </a:rPr>
              <a:t>Go, Rune!</a:t>
            </a:r>
            <a:endParaRPr lang="en-US" sz="32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2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4000" i="1" dirty="0" smtClean="0">
                <a:latin typeface="Garamond" pitchFamily="18" charset="0"/>
              </a:rPr>
              <a:t>ICR’s birthday party on 13 August</a:t>
            </a:r>
            <a:endParaRPr lang="en-US" sz="4000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784" y="1844824"/>
            <a:ext cx="6192689" cy="4752528"/>
          </a:xfrm>
        </p:spPr>
      </p:pic>
      <p:sp>
        <p:nvSpPr>
          <p:cNvPr id="6" name="TekstSylinder 5"/>
          <p:cNvSpPr txBox="1"/>
          <p:nvPr/>
        </p:nvSpPr>
        <p:spPr>
          <a:xfrm>
            <a:off x="323528" y="5661248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Kunstler Script" pitchFamily="66" charset="0"/>
              </a:rPr>
              <a:t>   </a:t>
            </a:r>
            <a:endParaRPr lang="en-US" sz="4800" dirty="0">
              <a:solidFill>
                <a:schemeClr val="bg1"/>
              </a:solidFill>
              <a:latin typeface="Kunstler Script" pitchFamily="66" charset="0"/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611560" y="2708920"/>
            <a:ext cx="151216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Garamond" pitchFamily="18" charset="0"/>
            </a:endParaRPr>
          </a:p>
          <a:p>
            <a:endParaRPr lang="en-US" sz="2800" dirty="0">
              <a:latin typeface="Garamond" pitchFamily="18" charset="0"/>
            </a:endParaRPr>
          </a:p>
          <a:p>
            <a:endParaRPr lang="en-US" sz="3600" i="1" dirty="0" smtClean="0">
              <a:latin typeface="Garamond" pitchFamily="18" charset="0"/>
            </a:endParaRPr>
          </a:p>
          <a:p>
            <a:endParaRPr lang="en-US" sz="3600" i="1" dirty="0">
              <a:latin typeface="Garamond" pitchFamily="18" charset="0"/>
            </a:endParaRPr>
          </a:p>
          <a:p>
            <a:r>
              <a:rPr lang="en-US" sz="3600" i="1" dirty="0" smtClean="0">
                <a:latin typeface="Garamond" pitchFamily="18" charset="0"/>
              </a:rPr>
              <a:t>Happy</a:t>
            </a:r>
          </a:p>
          <a:p>
            <a:r>
              <a:rPr lang="en-US" sz="3600" i="1" dirty="0" smtClean="0">
                <a:latin typeface="Garamond" pitchFamily="18" charset="0"/>
              </a:rPr>
              <a:t>50</a:t>
            </a:r>
            <a:r>
              <a:rPr lang="en-US" sz="3600" i="1" baseline="30000" dirty="0" smtClean="0">
                <a:latin typeface="Garamond" pitchFamily="18" charset="0"/>
              </a:rPr>
              <a:t>th</a:t>
            </a:r>
            <a:r>
              <a:rPr lang="en-US" sz="3600" i="1" dirty="0" smtClean="0">
                <a:latin typeface="Garamond" pitchFamily="18" charset="0"/>
              </a:rPr>
              <a:t> , </a:t>
            </a:r>
          </a:p>
          <a:p>
            <a:r>
              <a:rPr lang="en-US" sz="3600" i="1" dirty="0" smtClean="0">
                <a:latin typeface="Garamond" pitchFamily="18" charset="0"/>
              </a:rPr>
              <a:t>ICR!</a:t>
            </a:r>
            <a:endParaRPr lang="en-US" sz="3600" i="1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4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434630" cy="103316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>
                <a:latin typeface="Garamond" pitchFamily="18" charset="0"/>
              </a:rPr>
              <a:t/>
            </a:r>
            <a:br>
              <a:rPr lang="en-US" sz="3200" dirty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>
                <a:latin typeface="Garamond" pitchFamily="18" charset="0"/>
              </a:rPr>
              <a:t/>
            </a:r>
            <a:br>
              <a:rPr lang="en-US" sz="3200" dirty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>
                <a:latin typeface="Garamond" pitchFamily="18" charset="0"/>
              </a:rPr>
              <a:t/>
            </a:r>
            <a:br>
              <a:rPr lang="en-US" sz="3200" dirty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>
                <a:latin typeface="Garamond" pitchFamily="18" charset="0"/>
              </a:rPr>
              <a:t/>
            </a:r>
            <a:br>
              <a:rPr lang="en-US" sz="3200" dirty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3200" dirty="0">
                <a:latin typeface="Garamond" pitchFamily="18" charset="0"/>
              </a:rPr>
              <a:t/>
            </a:r>
            <a:br>
              <a:rPr lang="en-US" sz="3200" dirty="0">
                <a:latin typeface="Garamond" pitchFamily="18" charset="0"/>
              </a:rPr>
            </a:br>
            <a:r>
              <a:rPr lang="en-US" sz="3200" dirty="0" smtClean="0">
                <a:latin typeface="Garamond" pitchFamily="18" charset="0"/>
              </a:rPr>
              <a:t/>
            </a:r>
            <a:br>
              <a:rPr lang="en-US" sz="3200" dirty="0" smtClean="0">
                <a:latin typeface="Garamond" pitchFamily="18" charset="0"/>
              </a:rPr>
            </a:br>
            <a:r>
              <a:rPr lang="en-US" sz="4000" i="1" dirty="0" smtClean="0">
                <a:latin typeface="Garamond" pitchFamily="18" charset="0"/>
              </a:rPr>
              <a:t>The Edison Carneiro</a:t>
            </a:r>
            <a:br>
              <a:rPr lang="en-US" sz="4000" i="1" dirty="0" smtClean="0">
                <a:latin typeface="Garamond" pitchFamily="18" charset="0"/>
              </a:rPr>
            </a:br>
            <a:r>
              <a:rPr lang="en-US" sz="4000" i="1" dirty="0" smtClean="0">
                <a:latin typeface="Garamond" pitchFamily="18" charset="0"/>
              </a:rPr>
              <a:t>Folklore Museum ---</a:t>
            </a:r>
            <a:endParaRPr lang="en-US" sz="4000" i="1" dirty="0">
              <a:latin typeface="Garamond" pitchFamily="18" charset="0"/>
            </a:endParaRPr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836712"/>
            <a:ext cx="4320480" cy="5832649"/>
          </a:xfrm>
        </p:spPr>
      </p:pic>
      <p:sp>
        <p:nvSpPr>
          <p:cNvPr id="6" name="TekstSylinder 5"/>
          <p:cNvSpPr txBox="1"/>
          <p:nvPr/>
        </p:nvSpPr>
        <p:spPr>
          <a:xfrm>
            <a:off x="611560" y="3501008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Garamond" pitchFamily="18" charset="0"/>
            </a:endParaRPr>
          </a:p>
          <a:p>
            <a:endParaRPr lang="en-US" sz="2800" dirty="0">
              <a:latin typeface="Garamond" pitchFamily="18" charset="0"/>
            </a:endParaRPr>
          </a:p>
        </p:txBody>
      </p:sp>
      <p:sp>
        <p:nvSpPr>
          <p:cNvPr id="3" name="Rektangel 2"/>
          <p:cNvSpPr/>
          <p:nvPr/>
        </p:nvSpPr>
        <p:spPr>
          <a:xfrm>
            <a:off x="725488" y="1944340"/>
            <a:ext cx="228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endParaRPr lang="en-US" sz="2800" i="1" dirty="0" smtClean="0">
              <a:solidFill>
                <a:prstClr val="black"/>
              </a:solidFill>
              <a:latin typeface="Garamond" pitchFamily="18" charset="0"/>
            </a:endParaRPr>
          </a:p>
          <a:p>
            <a:pPr lvl="0"/>
            <a:endParaRPr lang="en-US" sz="2800" i="1" dirty="0" smtClean="0">
              <a:solidFill>
                <a:prstClr val="black"/>
              </a:solidFill>
              <a:latin typeface="Garamond" pitchFamily="18" charset="0"/>
            </a:endParaRPr>
          </a:p>
          <a:p>
            <a:pPr lvl="0"/>
            <a:endParaRPr lang="en-US" sz="2800" i="1" dirty="0">
              <a:solidFill>
                <a:prstClr val="black"/>
              </a:solidFill>
              <a:latin typeface="Garamond" pitchFamily="18" charset="0"/>
            </a:endParaRPr>
          </a:p>
          <a:p>
            <a:pPr lvl="0"/>
            <a:endParaRPr lang="en-US" sz="2800" i="1" dirty="0" smtClean="0">
              <a:solidFill>
                <a:prstClr val="black"/>
              </a:solidFill>
              <a:latin typeface="Garamond" pitchFamily="18" charset="0"/>
            </a:endParaRPr>
          </a:p>
          <a:p>
            <a:pPr lvl="0"/>
            <a:endParaRPr lang="en-US" sz="2800" i="1" dirty="0">
              <a:solidFill>
                <a:prstClr val="black"/>
              </a:solidFill>
              <a:latin typeface="Garamond" pitchFamily="18" charset="0"/>
            </a:endParaRPr>
          </a:p>
          <a:p>
            <a:pPr lvl="0"/>
            <a:endParaRPr lang="en-US" sz="2800" i="1" dirty="0" smtClean="0">
              <a:solidFill>
                <a:prstClr val="black"/>
              </a:solidFill>
              <a:latin typeface="Garamond" pitchFamily="18" charset="0"/>
            </a:endParaRPr>
          </a:p>
          <a:p>
            <a:pPr lvl="0"/>
            <a:r>
              <a:rPr lang="en-US" sz="2800" i="1" dirty="0" smtClean="0">
                <a:solidFill>
                  <a:prstClr val="black"/>
                </a:solidFill>
                <a:latin typeface="Garamond" pitchFamily="18" charset="0"/>
              </a:rPr>
              <a:t>--- </a:t>
            </a:r>
            <a:r>
              <a:rPr lang="en-US" sz="2800" i="1" dirty="0">
                <a:solidFill>
                  <a:prstClr val="black"/>
                </a:solidFill>
                <a:latin typeface="Garamond" pitchFamily="18" charset="0"/>
              </a:rPr>
              <a:t>site of ICR’s birthday celebration ---</a:t>
            </a:r>
          </a:p>
        </p:txBody>
      </p:sp>
    </p:spTree>
    <p:extLst>
      <p:ext uri="{BB962C8B-B14F-4D97-AF65-F5344CB8AC3E}">
        <p14:creationId xmlns:p14="http://schemas.microsoft.com/office/powerpoint/2010/main" val="200631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608</Words>
  <Application>Microsoft Office PowerPoint</Application>
  <PresentationFormat>On-screen Show (4:3)</PresentationFormat>
  <Paragraphs>183</Paragraphs>
  <Slides>49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Office-tema</vt:lpstr>
      <vt:lpstr>   ICOM’s  23rd General Conference,  Rio de Janeiro, 12-17 August 2013</vt:lpstr>
      <vt:lpstr> The weather : </vt:lpstr>
      <vt:lpstr> The venue: </vt:lpstr>
      <vt:lpstr> The delegates:</vt:lpstr>
      <vt:lpstr>             – the flowers, the colors, the scents –</vt:lpstr>
      <vt:lpstr>PowerPoint Presentation</vt:lpstr>
      <vt:lpstr>PowerPoint Presentation</vt:lpstr>
      <vt:lpstr> ICR’s birthday party on 13 August</vt:lpstr>
      <vt:lpstr>             The Edison Carneiro Folklore Museum ---</vt:lpstr>
      <vt:lpstr>The ICR Excursion on 15 August ---</vt:lpstr>
      <vt:lpstr>The first stop:  Sitio Roberto Burle Marx ---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Jean</dc:creator>
  <cp:lastModifiedBy>user</cp:lastModifiedBy>
  <cp:revision>85</cp:revision>
  <dcterms:created xsi:type="dcterms:W3CDTF">2013-09-01T18:26:08Z</dcterms:created>
  <dcterms:modified xsi:type="dcterms:W3CDTF">2013-10-14T07:08:40Z</dcterms:modified>
</cp:coreProperties>
</file>